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4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9" r:id="rId3"/>
    <p:sldId id="314" r:id="rId4"/>
    <p:sldId id="315" r:id="rId5"/>
    <p:sldId id="296" r:id="rId6"/>
    <p:sldId id="298" r:id="rId7"/>
    <p:sldId id="299" r:id="rId8"/>
    <p:sldId id="313" r:id="rId9"/>
    <p:sldId id="301" r:id="rId10"/>
    <p:sldId id="316" r:id="rId11"/>
    <p:sldId id="302" r:id="rId12"/>
    <p:sldId id="303" r:id="rId13"/>
    <p:sldId id="304" r:id="rId14"/>
    <p:sldId id="312" r:id="rId15"/>
    <p:sldId id="308" r:id="rId16"/>
    <p:sldId id="307" r:id="rId17"/>
    <p:sldId id="317" r:id="rId18"/>
    <p:sldId id="318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9" autoAdjust="0"/>
  </p:normalViewPr>
  <p:slideViewPr>
    <p:cSldViewPr>
      <p:cViewPr>
        <p:scale>
          <a:sx n="81" d="100"/>
          <a:sy n="81" d="100"/>
        </p:scale>
        <p:origin x="-125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5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7840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264"/>
            <a:ext cx="3037840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B01BCB1-0110-4039-94BE-C33DD2E74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66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5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6426"/>
            <a:ext cx="5140960" cy="4183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7840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264"/>
            <a:ext cx="3037840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B8150D8-D7AE-4AA4-9711-F5D209F19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31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61C79089-D902-466D-B297-D8F1A6F47937}" type="slidenum">
              <a:rPr lang="en-US">
                <a:latin typeface="Times New Roman" pitchFamily="18" charset="0"/>
              </a:rPr>
              <a:pPr/>
              <a:t>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A8AFB2D8-F1A8-46F0-9F06-432CBB99112A}" type="slidenum">
              <a:rPr lang="en-US">
                <a:latin typeface="Times New Roman" pitchFamily="18" charset="0"/>
              </a:rPr>
              <a:pPr/>
              <a:t>10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014255BA-8693-4D1F-B419-C8CE800B2786}" type="slidenum">
              <a:rPr lang="en-US">
                <a:latin typeface="Times New Roman" pitchFamily="18" charset="0"/>
              </a:rPr>
              <a:pPr/>
              <a:t>11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7EC37217-8E29-47FB-8C8E-89074DC0C76F}" type="slidenum">
              <a:rPr lang="en-US">
                <a:latin typeface="Times New Roman" pitchFamily="18" charset="0"/>
              </a:rPr>
              <a:pPr/>
              <a:t>12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90315B2-4BD5-402C-B93B-36869AB95796}" type="slidenum">
              <a:rPr lang="en-US">
                <a:latin typeface="Times New Roman" pitchFamily="18" charset="0"/>
              </a:rPr>
              <a:pPr/>
              <a:t>13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AC23B0EB-28CA-4B10-B4DE-2E3E1B968BBE}" type="slidenum">
              <a:rPr lang="en-US">
                <a:latin typeface="Times New Roman" pitchFamily="18" charset="0"/>
              </a:rPr>
              <a:pPr/>
              <a:t>14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3D9F070-FEEF-4AA7-8A6A-DFA31C4F465A}" type="slidenum">
              <a:rPr lang="en-US">
                <a:latin typeface="Times New Roman" pitchFamily="18" charset="0"/>
              </a:rPr>
              <a:pPr/>
              <a:t>15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54D3699-B644-4035-9E76-4FBE599BA0D4}" type="slidenum">
              <a:rPr lang="en-US">
                <a:latin typeface="Times New Roman" pitchFamily="18" charset="0"/>
              </a:rPr>
              <a:pPr/>
              <a:t>16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54D3699-B644-4035-9E76-4FBE599BA0D4}" type="slidenum">
              <a:rPr lang="en-US">
                <a:latin typeface="Times New Roman" pitchFamily="18" charset="0"/>
              </a:rPr>
              <a:pPr/>
              <a:t>17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54D3699-B644-4035-9E76-4FBE599BA0D4}" type="slidenum">
              <a:rPr lang="en-US">
                <a:latin typeface="Times New Roman" pitchFamily="18" charset="0"/>
              </a:rPr>
              <a:pPr/>
              <a:t>18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46385CDB-CFA6-4C08-9695-74CFB2B13974}" type="slidenum">
              <a:rPr lang="en-US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9AABDEB-8FE1-4953-BD2E-AF31A6F9DC80}" type="slidenum">
              <a:rPr lang="en-US">
                <a:latin typeface="Times New Roman" pitchFamily="18" charset="0"/>
              </a:rPr>
              <a:pPr/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5FB18CD-FE67-40BA-8BC7-5D16FD75CCD5}" type="slidenum">
              <a:rPr lang="en-US">
                <a:latin typeface="Times New Roman" pitchFamily="18" charset="0"/>
              </a:rPr>
              <a:pPr/>
              <a:t>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2DE57AA-9E68-475F-8A62-BCE02E2EA398}" type="slidenum">
              <a:rPr lang="en-US">
                <a:latin typeface="Times New Roman" pitchFamily="18" charset="0"/>
              </a:rPr>
              <a:pPr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2561DBF6-14F1-49FA-96EA-CB0D7013BE2C}" type="slidenum">
              <a:rPr lang="en-US">
                <a:latin typeface="Times New Roman" pitchFamily="18" charset="0"/>
              </a:rPr>
              <a:pPr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A8AFB2D8-F1A8-46F0-9F06-432CBB99112A}" type="slidenum">
              <a:rPr lang="en-US">
                <a:latin typeface="Times New Roman" pitchFamily="18" charset="0"/>
              </a:rPr>
              <a:pPr/>
              <a:t>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4A3FAD17-8788-4BD2-8B20-AB1809783A05}" type="slidenum">
              <a:rPr lang="en-US">
                <a:latin typeface="Times New Roman" pitchFamily="18" charset="0"/>
              </a:rPr>
              <a:pPr/>
              <a:t>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2D70F322-864A-43A2-9452-7E08C0D07F16}" type="slidenum">
              <a:rPr lang="en-US">
                <a:latin typeface="Times New Roman" pitchFamily="18" charset="0"/>
              </a:rPr>
              <a:pPr/>
              <a:t>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476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76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E220D4-AE0C-4728-A3DA-3B509AF28959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151FE1-269C-4D08-AFD0-7C9076F12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7239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C857-0AD6-4A28-8DB8-62D8517FEFAE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D87D7-F2DC-49DD-93BC-99B7F0899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45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45F64-156C-438F-BD54-A7415F574138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76838-D336-4CC6-B913-B4CD79F5C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2322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5DC30-B318-4B91-B759-38039F019D60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CE1EC-D6C6-4DF7-A782-699FD9058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7181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FE05D-4900-4F73-B06F-C1B05B1DE891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2CD59-54DC-4078-90AA-55A5D4E44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2585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6019C-0CD8-4718-AB49-B80DEBD307B3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1DFC9-6D4D-466A-9423-0C9751B06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3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9EB74-47C4-4310-8B3D-06BC37C67CA3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224B9-E340-4C18-B584-09F69825A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0330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FB23A-E964-433B-94BB-855AACD6E545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C309F-FB63-474B-8FE0-DA6748938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39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70B8-1137-4FDC-A761-3CC50A763DF7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93712-969D-4868-AE0D-253595A4A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4174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44EBB-ADA7-4461-985D-EA2F93C55C22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8A32B-2060-46CC-9BC8-B6AE1867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2590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94019-5956-4BBE-BC8C-43F752446A15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09A12-57D2-4C1B-BE87-249ABDB7E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2849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A9D0419F-5ABB-45E1-B36D-3A0AB9851DAE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030C9D4-155B-464A-8D8D-BF3E70E0A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373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73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73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73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73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373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74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374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374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990600"/>
            <a:ext cx="8229600" cy="27432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solidFill>
                  <a:srgbClr val="FFFF00"/>
                </a:solidFill>
              </a:rPr>
              <a:t>FERPA For New Faculty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3048000" y="4495800"/>
            <a:ext cx="5334000" cy="124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Lawrence F. Glick</a:t>
            </a:r>
            <a:endParaRPr lang="en-US" sz="3200" dirty="0">
              <a:latin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</a:rPr>
              <a:t>Sr. Associate General Counsel</a:t>
            </a:r>
          </a:p>
          <a:p>
            <a:pPr algn="r" eaLnBrk="1" hangingPunct="1">
              <a:lnSpc>
                <a:spcPct val="70000"/>
              </a:lnSpc>
              <a:spcBef>
                <a:spcPct val="5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200" dirty="0" smtClean="0">
                <a:latin typeface="Times New Roman" pitchFamily="18" charset="0"/>
              </a:rPr>
              <a:t>August 2013 </a:t>
            </a:r>
            <a:endParaRPr 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D1AE44D4-BC3F-4A69-8F79-3F2C60928BC7}" type="slidenum">
              <a:rPr lang="en-US">
                <a:latin typeface="Arial" charset="0"/>
              </a:rPr>
              <a:pPr/>
              <a:t>10</a:t>
            </a:fld>
            <a:endParaRPr lang="en-US">
              <a:latin typeface="Arial" charset="0"/>
            </a:endParaRPr>
          </a:p>
        </p:txBody>
      </p:sp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21"/>
                </a:solidFill>
              </a:rPr>
              <a:t>What Educational </a:t>
            </a:r>
            <a:r>
              <a:rPr lang="en-US" sz="4000" i="1" dirty="0" smtClean="0">
                <a:solidFill>
                  <a:srgbClr val="FFFF21"/>
                </a:solidFill>
              </a:rPr>
              <a:t>Information</a:t>
            </a:r>
            <a:r>
              <a:rPr lang="en-US" sz="4000" dirty="0" smtClean="0">
                <a:solidFill>
                  <a:srgbClr val="FFFF21"/>
                </a:solidFill>
              </a:rPr>
              <a:t> Is Not Protected By </a:t>
            </a:r>
            <a:r>
              <a:rPr lang="en-US" sz="4000" dirty="0" err="1" smtClean="0">
                <a:solidFill>
                  <a:srgbClr val="FFFF21"/>
                </a:solidFill>
              </a:rPr>
              <a:t>FERPA</a:t>
            </a:r>
            <a:r>
              <a:rPr lang="en-US" sz="4000" dirty="0" smtClean="0">
                <a:solidFill>
                  <a:srgbClr val="FFFF21"/>
                </a:solidFill>
              </a:rPr>
              <a:t>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3819525"/>
          </a:xfrm>
        </p:spPr>
        <p:txBody>
          <a:bodyPr/>
          <a:lstStyle/>
          <a:p>
            <a:r>
              <a:rPr lang="en-US" dirty="0" smtClean="0"/>
              <a:t>Personal </a:t>
            </a:r>
            <a:r>
              <a:rPr lang="en-US" dirty="0"/>
              <a:t>knowledge derived from direct, personal experience with a </a:t>
            </a:r>
            <a:r>
              <a:rPr lang="en-US" dirty="0" smtClean="0"/>
              <a:t>student is not protected. </a:t>
            </a:r>
          </a:p>
          <a:p>
            <a:r>
              <a:rPr lang="en-US" dirty="0" smtClean="0"/>
              <a:t>For </a:t>
            </a:r>
            <a:r>
              <a:rPr lang="en-US" dirty="0"/>
              <a:t>example, a faculty or staff member who personally observes a student engaging in erratic and threatening behavior is not prohibited by </a:t>
            </a:r>
            <a:r>
              <a:rPr lang="en-US" dirty="0" err="1"/>
              <a:t>FERPA</a:t>
            </a:r>
            <a:r>
              <a:rPr lang="en-US" dirty="0"/>
              <a:t> from disclosing that observation. </a:t>
            </a:r>
            <a:endParaRPr lang="en-US" dirty="0" smtClean="0"/>
          </a:p>
          <a:p>
            <a:r>
              <a:rPr lang="en-US" dirty="0" smtClean="0"/>
              <a:t>But you would </a:t>
            </a:r>
            <a:r>
              <a:rPr lang="en-US" dirty="0"/>
              <a:t>not be permitted to disclose the record of the observation unless one of the exceptions to </a:t>
            </a:r>
            <a:r>
              <a:rPr lang="en-US" dirty="0" err="1"/>
              <a:t>FERPA</a:t>
            </a:r>
            <a:r>
              <a:rPr lang="en-US" dirty="0"/>
              <a:t> </a:t>
            </a:r>
            <a:r>
              <a:rPr lang="en-US" dirty="0" smtClean="0"/>
              <a:t>applied.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9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6052DD40-E2FA-471C-981C-4058780EF098}" type="slidenum">
              <a:rPr lang="en-US">
                <a:latin typeface="Arial" charset="0"/>
              </a:rPr>
              <a:pPr/>
              <a:t>11</a:t>
            </a:fld>
            <a:endParaRPr lang="en-US">
              <a:latin typeface="Arial" charset="0"/>
            </a:endParaRPr>
          </a:p>
        </p:txBody>
      </p:sp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301625"/>
            <a:ext cx="9144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FF21"/>
                </a:solidFill>
              </a:rPr>
              <a:t>FERPA Doesn’t Apply to All </a:t>
            </a:r>
            <a:br>
              <a:rPr lang="en-US" sz="4000" smtClean="0">
                <a:solidFill>
                  <a:srgbClr val="FFFF21"/>
                </a:solidFill>
              </a:rPr>
            </a:br>
            <a:r>
              <a:rPr lang="en-US" sz="4000" smtClean="0">
                <a:solidFill>
                  <a:srgbClr val="FFFF21"/>
                </a:solidFill>
              </a:rPr>
              <a:t>Student Records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33563"/>
            <a:ext cx="7924800" cy="4262437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 dirty="0" smtClean="0"/>
              <a:t>The following types of records are </a:t>
            </a:r>
            <a:r>
              <a:rPr lang="en-US" sz="3800" b="1" u="sng" dirty="0" smtClean="0"/>
              <a:t>not</a:t>
            </a:r>
            <a:r>
              <a:rPr lang="en-US" sz="3800" b="1" dirty="0" smtClean="0"/>
              <a:t> educational records</a:t>
            </a:r>
            <a:r>
              <a:rPr lang="en-US" sz="3400" b="1" dirty="0" smtClean="0"/>
              <a:t>: medical records, employment records, counseling records, police reports, etc. (Also, see the recent FSU-NCAA case.) </a:t>
            </a:r>
          </a:p>
          <a:p>
            <a:pPr eaLnBrk="1" hangingPunct="1">
              <a:defRPr/>
            </a:pPr>
            <a:r>
              <a:rPr lang="en-US" sz="3400" b="1" dirty="0" smtClean="0"/>
              <a:t>However, these records may be covered by other Sunshine Law exemptions.</a:t>
            </a:r>
            <a:r>
              <a:rPr lang="en-US" sz="34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47BC6AFB-214B-49EA-A369-97F2112315EF}" type="slidenum">
              <a:rPr lang="en-US">
                <a:latin typeface="Arial" charset="0"/>
              </a:rPr>
              <a:pPr/>
              <a:t>12</a:t>
            </a:fld>
            <a:endParaRPr lang="en-US">
              <a:latin typeface="Arial" charset="0"/>
            </a:endParaRPr>
          </a:p>
        </p:txBody>
      </p:sp>
      <p:sp>
        <p:nvSpPr>
          <p:cNvPr id="962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0175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FF21"/>
                </a:solidFill>
              </a:rPr>
              <a:t>Students May Review all Their  </a:t>
            </a:r>
            <a:br>
              <a:rPr lang="en-US" sz="4000" smtClean="0">
                <a:solidFill>
                  <a:srgbClr val="FFFF21"/>
                </a:solidFill>
              </a:rPr>
            </a:br>
            <a:r>
              <a:rPr lang="en-US" sz="4000" smtClean="0">
                <a:solidFill>
                  <a:srgbClr val="FFFF21"/>
                </a:solidFill>
              </a:rPr>
              <a:t>Educational Records </a:t>
            </a:r>
            <a:r>
              <a:rPr lang="en-US" sz="4000" u="sng" smtClean="0">
                <a:solidFill>
                  <a:srgbClr val="FFFF21"/>
                </a:solidFill>
              </a:rPr>
              <a:t>EXCEPT</a:t>
            </a:r>
            <a:r>
              <a:rPr lang="en-US" sz="4000" smtClean="0">
                <a:solidFill>
                  <a:srgbClr val="FFFF21"/>
                </a:solidFill>
              </a:rPr>
              <a:t>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2938"/>
            <a:ext cx="8001000" cy="3802062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b="1" smtClean="0"/>
              <a:t>The portions of their educational records mentioning other students.</a:t>
            </a:r>
          </a:p>
          <a:p>
            <a:pPr eaLnBrk="1" hangingPunct="1">
              <a:defRPr/>
            </a:pPr>
            <a:r>
              <a:rPr lang="en-US" sz="3400" b="1" smtClean="0"/>
              <a:t>The financial records of their parents.</a:t>
            </a:r>
          </a:p>
          <a:p>
            <a:pPr eaLnBrk="1" hangingPunct="1">
              <a:defRPr/>
            </a:pPr>
            <a:r>
              <a:rPr lang="en-US" sz="3400" b="1" smtClean="0"/>
              <a:t>Letters of recommendation (where they waive access).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C38AC87C-7CAE-4A1F-9189-840104899FD6}" type="slidenum">
              <a:rPr lang="en-US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52400"/>
            <a:ext cx="91440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FFFF21"/>
                </a:solidFill>
              </a:rPr>
              <a:t>Parties to Whom Educational Records May Be Disclosed Without Prior Consent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/>
              <a:t>A FAU official with an “educational interest.” </a:t>
            </a:r>
          </a:p>
          <a:p>
            <a:pPr eaLnBrk="1" hangingPunct="1">
              <a:defRPr/>
            </a:pPr>
            <a:r>
              <a:rPr lang="en-US" sz="3000" b="1" dirty="0" smtClean="0"/>
              <a:t>Another institution where the student is seeking to be enrolled.</a:t>
            </a:r>
          </a:p>
          <a:p>
            <a:pPr eaLnBrk="1" hangingPunct="1">
              <a:defRPr/>
            </a:pPr>
            <a:r>
              <a:rPr lang="en-US" sz="3000" b="1" dirty="0" smtClean="0"/>
              <a:t>To a necessary party for health or safety emergency.</a:t>
            </a:r>
          </a:p>
          <a:p>
            <a:pPr eaLnBrk="1" hangingPunct="1">
              <a:defRPr/>
            </a:pPr>
            <a:r>
              <a:rPr lang="en-US" sz="3000" b="1" dirty="0" smtClean="0"/>
              <a:t>The DOE or state/local educational authorities (to meet legal requirements).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000" b="1" dirty="0" smtClean="0"/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(Continued on next slide.)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5335C3DB-4B6C-42C1-964C-82F6DD89A593}" type="slidenum">
              <a:rPr lang="en-US">
                <a:latin typeface="Arial" charset="0"/>
              </a:rPr>
              <a:pPr/>
              <a:t>14</a:t>
            </a:fld>
            <a:endParaRPr lang="en-US">
              <a:latin typeface="Arial" charset="0"/>
            </a:endParaRPr>
          </a:p>
        </p:txBody>
      </p:sp>
      <p:sp>
        <p:nvSpPr>
          <p:cNvPr id="1064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FF00"/>
                </a:solidFill>
              </a:rPr>
              <a:t>“Legitimate Educational Interest” in  Student Educational Records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b="1" smtClean="0"/>
              <a:t>Who </a:t>
            </a:r>
            <a:r>
              <a:rPr lang="en-US" sz="3600" b="1" i="1" smtClean="0">
                <a:solidFill>
                  <a:srgbClr val="FFFF00"/>
                </a:solidFill>
              </a:rPr>
              <a:t>has</a:t>
            </a:r>
            <a:r>
              <a:rPr lang="en-US" sz="3600" b="1" smtClean="0"/>
              <a:t> a legitimate interest?</a:t>
            </a:r>
          </a:p>
          <a:p>
            <a:pPr eaLnBrk="1" hangingPunct="1">
              <a:defRPr/>
            </a:pPr>
            <a:r>
              <a:rPr lang="en-US" b="1" smtClean="0"/>
              <a:t>A school official that has a need to review the educational record to fulfill his/her job duties.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b="1" smtClean="0"/>
              <a:t>Who </a:t>
            </a:r>
            <a:r>
              <a:rPr lang="en-US" sz="3600" b="1" i="1" smtClean="0">
                <a:solidFill>
                  <a:srgbClr val="FFFF00"/>
                </a:solidFill>
              </a:rPr>
              <a:t>does not</a:t>
            </a:r>
            <a:r>
              <a:rPr lang="en-US" sz="3600" b="1" smtClean="0"/>
              <a:t>  have a legitimate interest?</a:t>
            </a:r>
          </a:p>
          <a:p>
            <a:pPr eaLnBrk="1" hangingPunct="1">
              <a:defRPr/>
            </a:pPr>
            <a:r>
              <a:rPr lang="en-US" b="1" smtClean="0"/>
              <a:t>Parents, spouses, siblings, girlfriends, boyfriends, roommates, etc.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C32D67C8-C494-436C-8F39-836FEAB0D18D}" type="slidenum">
              <a:rPr lang="en-US">
                <a:latin typeface="Arial" charset="0"/>
              </a:rPr>
              <a:pPr/>
              <a:t>15</a:t>
            </a:fld>
            <a:endParaRPr lang="en-US">
              <a:latin typeface="Arial" charset="0"/>
            </a:endParaRPr>
          </a:p>
        </p:txBody>
      </p:sp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FFFF00"/>
                </a:solidFill>
              </a:rPr>
              <a:t>Additional Examples of When Prior Consent is Not Required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/>
              <a:t>Parents of dependent students (as defined by IRS). FAU, through the Registrar, will generally notify students of any records we have made available to parents.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/>
              <a:t>Accrediting bodies.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/>
              <a:t>Other educational institutions the student seeks or intends to enroll.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/>
              <a:t>An attorney or court to comply with a judicial order or lawfully issued subpoena (may require notice).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NOTE – You will want to refer these types of requests to Media Relations or Office of the General Counsel.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0A26CDF-8A00-48BE-AAB9-D4F9D14CE0B5}" type="slidenum">
              <a:rPr lang="en-US">
                <a:latin typeface="Arial" charset="0"/>
              </a:rPr>
              <a:pPr/>
              <a:t>16</a:t>
            </a:fld>
            <a:endParaRPr lang="en-US">
              <a:latin typeface="Arial" charset="0"/>
            </a:endParaRPr>
          </a:p>
        </p:txBody>
      </p:sp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FF21"/>
                </a:solidFill>
              </a:rPr>
              <a:t>Final FERPA Thoughts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6425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400" b="1" u="sng" dirty="0" smtClean="0"/>
              <a:t>Always</a:t>
            </a:r>
            <a:r>
              <a:rPr lang="en-US" sz="3400" b="1" dirty="0" smtClean="0"/>
              <a:t> be very careful to protect the confidentiality of student information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34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400" b="1" dirty="0" smtClean="0"/>
              <a:t>When in doubt about your responsibilities under FERPA, call the Registrar.</a:t>
            </a:r>
            <a:endParaRPr lang="en-US" sz="3400" b="1" dirty="0" smtClean="0">
              <a:solidFill>
                <a:srgbClr val="9933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3400" b="1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3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0A26CDF-8A00-48BE-AAB9-D4F9D14CE0B5}" type="slidenum">
              <a:rPr lang="en-US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21"/>
                </a:solidFill>
              </a:rPr>
              <a:t>Extra Info!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6425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3600" dirty="0" smtClean="0">
                <a:effectLst/>
              </a:rPr>
              <a:t>Florida law (§39.201) requires </a:t>
            </a:r>
            <a:r>
              <a:rPr lang="en-US" sz="3600" i="1" dirty="0">
                <a:effectLst/>
              </a:rPr>
              <a:t>all</a:t>
            </a:r>
            <a:r>
              <a:rPr lang="en-US" sz="3600" dirty="0">
                <a:effectLst/>
              </a:rPr>
              <a:t> persons </a:t>
            </a:r>
            <a:r>
              <a:rPr lang="en-US" sz="3600" dirty="0" smtClean="0">
                <a:effectLst/>
              </a:rPr>
              <a:t>to </a:t>
            </a:r>
            <a:r>
              <a:rPr lang="en-US" sz="3600" dirty="0">
                <a:effectLst/>
              </a:rPr>
              <a:t>report knowledge or reasonable suspicion that a child is abused, abandoned, or </a:t>
            </a:r>
            <a:r>
              <a:rPr lang="en-US" sz="3600" dirty="0" smtClean="0">
                <a:effectLst/>
              </a:rPr>
              <a:t>neglected to </a:t>
            </a:r>
            <a:r>
              <a:rPr lang="en-US" sz="3600" dirty="0">
                <a:effectLst/>
              </a:rPr>
              <a:t>the Florida Department of Children </a:t>
            </a:r>
            <a:r>
              <a:rPr lang="en-US" sz="3600">
                <a:effectLst/>
              </a:rPr>
              <a:t>and </a:t>
            </a:r>
            <a:r>
              <a:rPr lang="en-US" sz="3600" smtClean="0">
                <a:effectLst/>
              </a:rPr>
              <a:t>Family Services </a:t>
            </a:r>
            <a:r>
              <a:rPr lang="en-US" sz="3600" dirty="0">
                <a:effectLst/>
              </a:rPr>
              <a:t>(</a:t>
            </a:r>
            <a:r>
              <a:rPr lang="en-US" sz="3600" dirty="0" err="1">
                <a:effectLst/>
              </a:rPr>
              <a:t>DCF</a:t>
            </a:r>
            <a:r>
              <a:rPr lang="en-US" sz="3600" dirty="0" smtClean="0">
                <a:effectLst/>
              </a:rPr>
              <a:t>).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3600" dirty="0" smtClean="0">
                <a:effectLst/>
              </a:rPr>
              <a:t>The law further </a:t>
            </a:r>
            <a:r>
              <a:rPr lang="en-US" sz="3600" dirty="0">
                <a:effectLst/>
              </a:rPr>
              <a:t>prohibits any person from </a:t>
            </a:r>
            <a:r>
              <a:rPr lang="en-US" sz="3600" dirty="0" smtClean="0">
                <a:effectLst/>
              </a:rPr>
              <a:t>preventing </a:t>
            </a:r>
            <a:r>
              <a:rPr lang="en-US" sz="3600" dirty="0">
                <a:effectLst/>
              </a:rPr>
              <a:t>another person from meeting their reporting obligation to </a:t>
            </a:r>
            <a:r>
              <a:rPr lang="en-US" sz="3600" dirty="0" err="1">
                <a:effectLst/>
              </a:rPr>
              <a:t>DCF</a:t>
            </a:r>
            <a:r>
              <a:rPr lang="en-US" sz="3600" dirty="0" smtClean="0">
                <a:effectLst/>
              </a:rPr>
              <a:t>.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3600" dirty="0">
                <a:effectLst/>
              </a:rPr>
              <a:t>A person who knowingly and willfully </a:t>
            </a:r>
            <a:r>
              <a:rPr lang="en-US" sz="3600" dirty="0" smtClean="0">
                <a:effectLst/>
              </a:rPr>
              <a:t>violates the law is </a:t>
            </a:r>
            <a:r>
              <a:rPr lang="en-US" sz="3600" dirty="0">
                <a:effectLst/>
              </a:rPr>
              <a:t>subject to </a:t>
            </a:r>
            <a:r>
              <a:rPr lang="en-US" sz="3600" i="1" dirty="0">
                <a:effectLst/>
              </a:rPr>
              <a:t>criminal prosecution.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3400" b="1" dirty="0" smtClean="0"/>
          </a:p>
        </p:txBody>
      </p:sp>
    </p:spTree>
    <p:extLst>
      <p:ext uri="{BB962C8B-B14F-4D97-AF65-F5344CB8AC3E}">
        <p14:creationId xmlns:p14="http://schemas.microsoft.com/office/powerpoint/2010/main" val="314844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0A26CDF-8A00-48BE-AAB9-D4F9D14CE0B5}" type="slidenum">
              <a:rPr lang="en-US">
                <a:latin typeface="Arial" charset="0"/>
              </a:rPr>
              <a:pPr/>
              <a:t>18</a:t>
            </a:fld>
            <a:endParaRPr lang="en-US">
              <a:latin typeface="Arial" charset="0"/>
            </a:endParaRPr>
          </a:p>
        </p:txBody>
      </p:sp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21"/>
                </a:solidFill>
              </a:rPr>
              <a:t>The End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743200"/>
            <a:ext cx="8226425" cy="3657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6000" dirty="0" smtClean="0">
                <a:effectLst/>
              </a:rPr>
              <a:t>Thank You!</a:t>
            </a:r>
          </a:p>
          <a:p>
            <a:pPr algn="ctr" eaLnBrk="1" hangingPunct="1">
              <a:lnSpc>
                <a:spcPct val="80000"/>
              </a:lnSpc>
              <a:buNone/>
              <a:defRPr/>
            </a:pPr>
            <a:endParaRPr lang="en-US" sz="6000" dirty="0">
              <a:effectLst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6000" dirty="0" smtClean="0">
                <a:effectLst/>
              </a:rPr>
              <a:t>Questions?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3400" b="1" dirty="0" smtClean="0"/>
          </a:p>
        </p:txBody>
      </p:sp>
    </p:spTree>
    <p:extLst>
      <p:ext uri="{BB962C8B-B14F-4D97-AF65-F5344CB8AC3E}">
        <p14:creationId xmlns:p14="http://schemas.microsoft.com/office/powerpoint/2010/main" val="25323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0E40333-C1D7-4AEA-96F7-B1659144E01A}" type="slidenum">
              <a:rPr lang="en-US">
                <a:latin typeface="Arial" charset="0"/>
              </a:rPr>
              <a:pPr/>
              <a:t>2</a:t>
            </a:fld>
            <a:endParaRPr lang="en-US">
              <a:latin typeface="Arial" charset="0"/>
            </a:endParaRPr>
          </a:p>
        </p:txBody>
      </p:sp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Scope of Presentation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600" b="1" dirty="0" smtClean="0"/>
              <a:t>This is an overview for faculty of FERPA (also known as the “Buckley Amendment”), Florida’s similar state laws and Florida’s Sunshine Laws.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b="1" dirty="0" smtClean="0"/>
              <a:t>The University Registrar should be the primary contact regarding FERPA issues.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3A7B703F-745C-4460-BFB9-6A1B40137E3F}" type="slidenum">
              <a:rPr lang="en-US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  <p:sp>
        <p:nvSpPr>
          <p:cNvPr id="1259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66"/>
                </a:solidFill>
              </a:rPr>
              <a:t>FERPA is Unique For Us Given FAU’s Sunshine Law Status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Based on Florida’s Government-in-the-Sunshine laws, nearly every record is a “public record” open to inspection. </a:t>
            </a:r>
          </a:p>
          <a:p>
            <a:pPr eaLnBrk="1" hangingPunct="1">
              <a:defRPr/>
            </a:pPr>
            <a:r>
              <a:rPr lang="en-US" sz="2800" b="1" smtClean="0"/>
              <a:t>For example, all documents, papers, letters, maps, books, tapes, photographs, films, sound recordings, data processing software, or other material, </a:t>
            </a:r>
            <a:r>
              <a:rPr lang="en-US" sz="2800" b="1" smtClean="0">
                <a:solidFill>
                  <a:srgbClr val="FFFF66"/>
                </a:solidFill>
              </a:rPr>
              <a:t>regardless of physical form or means of transmission</a:t>
            </a:r>
            <a:r>
              <a:rPr lang="en-US" sz="2800" b="1" smtClean="0"/>
              <a:t>, made or received in connection with the transaction of official FAU business is a public record unless a specific exemption applies.   </a:t>
            </a:r>
          </a:p>
          <a:p>
            <a:pPr eaLnBrk="1" hangingPunct="1">
              <a:defRPr/>
            </a:pPr>
            <a:endParaRPr lang="en-US" sz="2800" b="1" smtClean="0"/>
          </a:p>
          <a:p>
            <a:pPr eaLnBrk="1" hangingPunct="1">
              <a:defRPr/>
            </a:pPr>
            <a:endParaRPr lang="en-US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E2B5E22F-CE13-4851-B494-86EBEB574012}" type="slidenum">
              <a:rPr lang="en-US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  <p:sp>
        <p:nvSpPr>
          <p:cNvPr id="1280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FF66"/>
                </a:solidFill>
              </a:rPr>
              <a:t>FERPA – The Opposite of the Sunshine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Under the public records law, </a:t>
            </a:r>
            <a:r>
              <a:rPr lang="en-US" b="1" i="1" dirty="0" smtClean="0"/>
              <a:t>all</a:t>
            </a:r>
            <a:r>
              <a:rPr lang="en-US" b="1" dirty="0" smtClean="0"/>
              <a:t> </a:t>
            </a:r>
            <a:r>
              <a:rPr lang="en-US" b="1" i="1" dirty="0" smtClean="0"/>
              <a:t>university records </a:t>
            </a:r>
            <a:r>
              <a:rPr lang="en-US" b="1" dirty="0" smtClean="0"/>
              <a:t>are </a:t>
            </a:r>
            <a:r>
              <a:rPr lang="en-US" b="1" dirty="0" smtClean="0">
                <a:solidFill>
                  <a:srgbClr val="FFFF66"/>
                </a:solidFill>
              </a:rPr>
              <a:t>“public”</a:t>
            </a:r>
            <a:r>
              <a:rPr lang="en-US" b="1" dirty="0" smtClean="0"/>
              <a:t> unless there is an express exemption making the record confidential.  FERPA is an exemption.</a:t>
            </a:r>
          </a:p>
          <a:p>
            <a:pPr eaLnBrk="1" hangingPunct="1">
              <a:defRPr/>
            </a:pPr>
            <a:r>
              <a:rPr lang="en-US" b="1" dirty="0" smtClean="0"/>
              <a:t>Under FERPA, </a:t>
            </a:r>
            <a:r>
              <a:rPr lang="en-US" b="1" i="1" dirty="0" smtClean="0"/>
              <a:t>all student records </a:t>
            </a:r>
            <a:r>
              <a:rPr lang="en-US" b="1" dirty="0" smtClean="0"/>
              <a:t>are </a:t>
            </a:r>
            <a:r>
              <a:rPr lang="en-US" b="1" dirty="0" smtClean="0">
                <a:solidFill>
                  <a:srgbClr val="FFFF66"/>
                </a:solidFill>
              </a:rPr>
              <a:t>“confidential”</a:t>
            </a:r>
            <a:r>
              <a:rPr lang="en-US" b="1" dirty="0" smtClean="0"/>
              <a:t> unless there is an express exemption making the information public. </a:t>
            </a:r>
          </a:p>
          <a:p>
            <a:pPr eaLnBrk="1" hangingPunct="1">
              <a:defRPr/>
            </a:pPr>
            <a:r>
              <a:rPr lang="en-US" b="1" dirty="0" smtClean="0"/>
              <a:t>Under state law, all applicant records are also </a:t>
            </a:r>
            <a:r>
              <a:rPr lang="en-US" b="1" dirty="0">
                <a:solidFill>
                  <a:srgbClr val="FFFF66"/>
                </a:solidFill>
              </a:rPr>
              <a:t>“</a:t>
            </a:r>
            <a:r>
              <a:rPr lang="en-US" b="1" dirty="0" smtClean="0">
                <a:solidFill>
                  <a:srgbClr val="FFFF66"/>
                </a:solidFill>
              </a:rPr>
              <a:t>confidential.”</a:t>
            </a:r>
            <a:r>
              <a:rPr lang="en-US" b="1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F1C76B05-6AEE-4403-B024-8553F70A40D6}" type="slidenum">
              <a:rPr lang="en-US">
                <a:latin typeface="Arial" charset="0"/>
              </a:rPr>
              <a:pPr/>
              <a:t>5</a:t>
            </a:fld>
            <a:endParaRPr lang="en-US">
              <a:latin typeface="Arial" charset="0"/>
            </a:endParaRP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1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To maintain confidential student educational records in an appropriate manner.</a:t>
            </a:r>
          </a:p>
          <a:p>
            <a:pPr eaLnBrk="1" hangingPunct="1">
              <a:defRPr/>
            </a:pPr>
            <a:r>
              <a:rPr lang="en-US" sz="2800" b="1" dirty="0" smtClean="0"/>
              <a:t>To limit access to student educational records to those with a “legitimate educational interest”.</a:t>
            </a:r>
          </a:p>
          <a:p>
            <a:pPr eaLnBrk="1" hangingPunct="1">
              <a:defRPr/>
            </a:pPr>
            <a:r>
              <a:rPr lang="en-US" sz="3000" b="1" dirty="0" smtClean="0"/>
              <a:t>Generally, you may only share the contents of student educational records with non-FAU officials where the student has provided </a:t>
            </a:r>
            <a:r>
              <a:rPr lang="en-US" sz="3000" b="1" u="sng" dirty="0" smtClean="0"/>
              <a:t>written consent</a:t>
            </a:r>
            <a:r>
              <a:rPr lang="en-US" sz="3000" b="1" dirty="0" smtClean="0"/>
              <a:t> for such disclosure.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89916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FF21"/>
                </a:solidFill>
              </a:rPr>
              <a:t>You are bound by FERPA; What are Your  Responsibilities?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AE277C5D-7DD5-4A63-BFD4-703415A6952C}" type="slidenum">
              <a:rPr lang="en-US">
                <a:latin typeface="Arial" charset="0"/>
              </a:rPr>
              <a:pPr/>
              <a:t>6</a:t>
            </a:fld>
            <a:endParaRPr lang="en-US">
              <a:latin typeface="Arial" charset="0"/>
            </a:endParaRPr>
          </a:p>
        </p:txBody>
      </p:sp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304800"/>
            <a:ext cx="9144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FF21"/>
                </a:solidFill>
              </a:rPr>
              <a:t>What “Educational Records” Must Be Kept Confidential?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24000"/>
            <a:ext cx="8226425" cy="38052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</a:t>
            </a:r>
            <a:r>
              <a:rPr lang="en-US" b="1" dirty="0" smtClean="0"/>
              <a:t>Any “personally identifiable” information that would make a student’s identity easily traceable including:</a:t>
            </a:r>
          </a:p>
          <a:p>
            <a:pPr lvl="1" eaLnBrk="1" hangingPunct="1">
              <a:defRPr/>
            </a:pPr>
            <a:r>
              <a:rPr lang="en-US" sz="3200" b="1" dirty="0" smtClean="0"/>
              <a:t>Social Security Number or Z number</a:t>
            </a:r>
          </a:p>
          <a:p>
            <a:pPr lvl="1" eaLnBrk="1" hangingPunct="1">
              <a:defRPr/>
            </a:pPr>
            <a:r>
              <a:rPr lang="en-US" sz="3200" b="1" dirty="0" smtClean="0"/>
              <a:t>Grades and GPA</a:t>
            </a:r>
          </a:p>
          <a:p>
            <a:pPr lvl="1" eaLnBrk="1" hangingPunct="1">
              <a:defRPr/>
            </a:pPr>
            <a:r>
              <a:rPr lang="en-US" sz="3200" b="1" dirty="0" smtClean="0"/>
              <a:t>Class schedules</a:t>
            </a:r>
          </a:p>
          <a:p>
            <a:pPr lvl="1" eaLnBrk="1" hangingPunct="1">
              <a:defRPr/>
            </a:pPr>
            <a:r>
              <a:rPr lang="en-US" sz="3200" b="1" dirty="0" smtClean="0"/>
              <a:t>Transcripts</a:t>
            </a:r>
          </a:p>
          <a:p>
            <a:pPr lvl="1" eaLnBrk="1" hangingPunct="1">
              <a:defRPr/>
            </a:pPr>
            <a:r>
              <a:rPr lang="en-US" sz="3200" b="1" dirty="0" smtClean="0"/>
              <a:t>Student Conduct records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D1AE44D4-BC3F-4A69-8F79-3F2C60928BC7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21"/>
                </a:solidFill>
              </a:rPr>
              <a:t>What Educational Records May Be Released to the Public?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3819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6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dirty="0" smtClean="0"/>
              <a:t>Directory Information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b="1" dirty="0" smtClean="0"/>
              <a:t>FERPA defines “Directory information” as  information that if disclosed to third parties will not violate  a student’s privacy.  This is set by the school.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6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600" b="1" dirty="0" smtClean="0">
                <a:solidFill>
                  <a:srgbClr val="FFFF00"/>
                </a:solidFill>
              </a:rPr>
              <a:t>NOTE:</a:t>
            </a:r>
            <a:r>
              <a:rPr lang="en-US" sz="2600" b="1" dirty="0" smtClean="0"/>
              <a:t> </a:t>
            </a:r>
            <a:r>
              <a:rPr lang="en-US" sz="2600" b="1" dirty="0" smtClean="0">
                <a:solidFill>
                  <a:srgbClr val="FFFF00"/>
                </a:solidFill>
              </a:rPr>
              <a:t>Requests for Directory Information should be referred to the Media Relations office</a:t>
            </a:r>
            <a:r>
              <a:rPr lang="en-US" sz="2600" dirty="0" smtClean="0">
                <a:solidFill>
                  <a:srgbClr val="FFFF00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DD4BCC9E-905C-4389-92D6-5A299301BCCC}" type="slidenum">
              <a:rPr lang="en-US">
                <a:latin typeface="Arial" charset="0"/>
              </a:rPr>
              <a:pPr/>
              <a:t>8</a:t>
            </a:fld>
            <a:endParaRPr lang="en-US">
              <a:latin typeface="Arial" charset="0"/>
            </a:endParaRPr>
          </a:p>
        </p:txBody>
      </p:sp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FF21"/>
                </a:solidFill>
              </a:rPr>
              <a:t>Directory Information is: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DEFINED BY FAU REGULATION 4.008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a. Student name;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b. Student address;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c. Student telephone number (if it is a listed number);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d. Student date and place of birth;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e. Student class and college of enrollment;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f. Student major field of study;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g. Student dates of attendance;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h. Student degrees and awards received;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i. Student participation in officially recognized activities and sports;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j. Student weight and height of members of athletic teams; and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>
                <a:effectLst/>
              </a:rPr>
              <a:t>k. Most recent previous educational agency or institution attended by the student.</a:t>
            </a:r>
            <a:endParaRPr lang="en-US" sz="20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200" smtClean="0"/>
              <a:t>			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80B47A9-991F-47AB-A512-3B9C07B55264}" type="slidenum">
              <a:rPr lang="en-US">
                <a:latin typeface="Arial" charset="0"/>
              </a:rPr>
              <a:pPr/>
              <a:t>9</a:t>
            </a:fld>
            <a:endParaRPr lang="en-US">
              <a:latin typeface="Arial" charset="0"/>
            </a:endParaRPr>
          </a:p>
        </p:txBody>
      </p:sp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FFFF21"/>
                </a:solidFill>
              </a:rPr>
              <a:t>Students May “Opt Out” of Disclosure </a:t>
            </a:r>
            <a:br>
              <a:rPr lang="en-US" sz="3600" smtClean="0">
                <a:solidFill>
                  <a:srgbClr val="FFFF21"/>
                </a:solidFill>
              </a:rPr>
            </a:br>
            <a:r>
              <a:rPr lang="en-US" sz="3600" smtClean="0">
                <a:solidFill>
                  <a:srgbClr val="FFFF21"/>
                </a:solidFill>
              </a:rPr>
              <a:t>of Their Directory Information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33563"/>
            <a:ext cx="7543800" cy="4491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b="1" smtClean="0"/>
              <a:t>Students may opt out of having all or part of their Directory Information disclosed without their express permission by completing a Non-Disclosure Request.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b="1" smtClean="0"/>
              <a:t>The Non-Disclosure Request form is available online and in the Registrar’s Office.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000" b="1" smtClean="0">
                <a:solidFill>
                  <a:srgbClr val="FFFF00"/>
                </a:solidFill>
              </a:rPr>
              <a:t>NOTE: Another reason to refer directory requests to Media Relations who will check with the University Registrar.</a:t>
            </a:r>
            <a:r>
              <a:rPr lang="en-US" sz="3000" b="1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nshine Law">
  <a:themeElements>
    <a:clrScheme name="Sunshine Law 10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FFFF"/>
      </a:hlink>
      <a:folHlink>
        <a:srgbClr val="FFFFCC"/>
      </a:folHlink>
    </a:clrScheme>
    <a:fontScheme name="Sunshine Law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unshine Law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shine Law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shine Law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shine Law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shine Law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shine Law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shine Law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shine Law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shine Law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shine Law 10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FF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Sunshine Law</Template>
  <TotalTime>0</TotalTime>
  <Words>1057</Words>
  <Application>Microsoft Office PowerPoint</Application>
  <PresentationFormat>On-screen Show (4:3)</PresentationFormat>
  <Paragraphs>127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Sunshine Law</vt:lpstr>
      <vt:lpstr>FERPA For New Faculty </vt:lpstr>
      <vt:lpstr>Scope of Presentation</vt:lpstr>
      <vt:lpstr>FERPA is Unique For Us Given FAU’s Sunshine Law Status</vt:lpstr>
      <vt:lpstr>FERPA – The Opposite of the Sunshine</vt:lpstr>
      <vt:lpstr>You are bound by FERPA; What are Your  Responsibilities?</vt:lpstr>
      <vt:lpstr>What “Educational Records” Must Be Kept Confidential?</vt:lpstr>
      <vt:lpstr>What Educational Records May Be Released to the Public?</vt:lpstr>
      <vt:lpstr>Directory Information is:</vt:lpstr>
      <vt:lpstr>Students May “Opt Out” of Disclosure  of Their Directory Information</vt:lpstr>
      <vt:lpstr>What Educational Information Is Not Protected By FERPA?</vt:lpstr>
      <vt:lpstr>FERPA Doesn’t Apply to All  Student Records</vt:lpstr>
      <vt:lpstr>Students May Review all Their   Educational Records EXCEPT:</vt:lpstr>
      <vt:lpstr>Parties to Whom Educational Records May Be Disclosed Without Prior Consent </vt:lpstr>
      <vt:lpstr>“Legitimate Educational Interest” in  Student Educational Records</vt:lpstr>
      <vt:lpstr>Additional Examples of When Prior Consent is Not Required</vt:lpstr>
      <vt:lpstr>Final FERPA Thoughts</vt:lpstr>
      <vt:lpstr>Extra Info!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2010-08-11T14:44:11Z</dcterms:created>
  <dcterms:modified xsi:type="dcterms:W3CDTF">2013-08-12T21:32:31Z</dcterms:modified>
</cp:coreProperties>
</file>