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73" r:id="rId3"/>
    <p:sldId id="266" r:id="rId4"/>
    <p:sldId id="275" r:id="rId5"/>
    <p:sldId id="274" r:id="rId6"/>
    <p:sldId id="282" r:id="rId7"/>
    <p:sldId id="285" r:id="rId8"/>
    <p:sldId id="283" r:id="rId9"/>
    <p:sldId id="289"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7"/>
    <p:restoredTop sz="94749"/>
  </p:normalViewPr>
  <p:slideViewPr>
    <p:cSldViewPr snapToGrid="0" snapToObjects="1">
      <p:cViewPr varScale="1">
        <p:scale>
          <a:sx n="97" d="100"/>
          <a:sy n="97" d="100"/>
        </p:scale>
        <p:origin x="9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23F1-E3F1-1D43-A719-CE72722030EA}" type="slidenum">
              <a:rPr lang="en-US" smtClean="0"/>
              <a:t>3</a:t>
            </a:fld>
            <a:endParaRPr lang="en-US"/>
          </a:p>
        </p:txBody>
      </p:sp>
    </p:spTree>
    <p:extLst>
      <p:ext uri="{BB962C8B-B14F-4D97-AF65-F5344CB8AC3E}">
        <p14:creationId xmlns:p14="http://schemas.microsoft.com/office/powerpoint/2010/main" val="188671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6269" y="5086948"/>
            <a:ext cx="9144000" cy="978519"/>
          </a:xfrm>
        </p:spPr>
        <p:txBody>
          <a:bodyPr anchor="b">
            <a:normAutofit/>
          </a:bodyPr>
          <a:lstStyle>
            <a:lvl1pPr algn="r">
              <a:defRPr sz="2400" b="1" i="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236269" y="6070918"/>
            <a:ext cx="9144000" cy="686017"/>
          </a:xfrm>
        </p:spPr>
        <p:txBody>
          <a:bodyPr>
            <a:normAutofit/>
          </a:bodyPr>
          <a:lstStyle>
            <a:lvl1pPr marL="0" indent="0" algn="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535" y="516512"/>
            <a:ext cx="9605082" cy="593408"/>
          </a:xfrm>
        </p:spPr>
        <p:txBody>
          <a:bodyPr/>
          <a:lstStyle/>
          <a:p>
            <a:r>
              <a:rPr lang="en-US"/>
              <a:t>Click to edit Master title style</a:t>
            </a:r>
          </a:p>
        </p:txBody>
      </p:sp>
      <p:sp>
        <p:nvSpPr>
          <p:cNvPr id="3" name="Content Placeholder 2"/>
          <p:cNvSpPr>
            <a:spLocks noGrp="1"/>
          </p:cNvSpPr>
          <p:nvPr>
            <p:ph idx="1"/>
          </p:nvPr>
        </p:nvSpPr>
        <p:spPr>
          <a:xfrm>
            <a:off x="2039535" y="1244856"/>
            <a:ext cx="9605082" cy="4674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lumMod val="95000"/>
                  </a:schemeClr>
                </a:solidFill>
                <a:latin typeface="+mj-lt"/>
              </a:defRPr>
            </a:lvl1pPr>
            <a:lvl2pPr>
              <a:defRPr baseline="0">
                <a:solidFill>
                  <a:schemeClr val="bg1">
                    <a:lumMod val="95000"/>
                  </a:schemeClr>
                </a:solidFill>
                <a:latin typeface="+mj-lt"/>
              </a:defRPr>
            </a:lvl2pPr>
            <a:lvl3pPr>
              <a:defRPr baseline="0">
                <a:solidFill>
                  <a:schemeClr val="bg1">
                    <a:lumMod val="95000"/>
                  </a:schemeClr>
                </a:solidFill>
                <a:latin typeface="+mj-lt"/>
              </a:defRPr>
            </a:lvl3pPr>
            <a:lvl4pPr>
              <a:defRPr baseline="0">
                <a:solidFill>
                  <a:schemeClr val="bg1">
                    <a:lumMod val="95000"/>
                  </a:schemeClr>
                </a:solidFill>
                <a:latin typeface="+mj-lt"/>
              </a:defRPr>
            </a:lvl4pPr>
            <a:lvl5pPr>
              <a:defRPr baseline="0">
                <a:solidFill>
                  <a:schemeClr val="bg1">
                    <a:lumMod val="9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076" y="1097280"/>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2076" y="1825625"/>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2400" b="1" i="0" kern="1200" baseline="0">
          <a:solidFill>
            <a:srgbClr val="0044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rgbClr val="00447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fau.edu/compliance/documents/cba-appendix-j.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12/Sections/1012.977.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fau.edu/compliance/conflict-of-interest/faqs/index.ph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Office of Compliance and Ethics</a:t>
            </a:r>
          </a:p>
        </p:txBody>
      </p:sp>
      <p:sp>
        <p:nvSpPr>
          <p:cNvPr id="3" name="TextBox 2"/>
          <p:cNvSpPr txBox="1"/>
          <p:nvPr/>
        </p:nvSpPr>
        <p:spPr>
          <a:xfrm>
            <a:off x="3004457" y="2151017"/>
            <a:ext cx="7532914" cy="2800767"/>
          </a:xfrm>
          <a:prstGeom prst="rect">
            <a:avLst/>
          </a:prstGeom>
          <a:noFill/>
        </p:spPr>
        <p:txBody>
          <a:bodyPr wrap="square" rtlCol="0">
            <a:spAutoFit/>
          </a:bodyPr>
          <a:lstStyle/>
          <a:p>
            <a:pPr algn="ctr"/>
            <a:r>
              <a:rPr lang="en-US" sz="4400" dirty="0"/>
              <a:t>Conflict of Interest</a:t>
            </a:r>
          </a:p>
          <a:p>
            <a:pPr algn="ctr"/>
            <a:r>
              <a:rPr lang="en-US" sz="4400" dirty="0"/>
              <a:t>Conflict of Commitment </a:t>
            </a:r>
          </a:p>
          <a:p>
            <a:pPr algn="ctr"/>
            <a:r>
              <a:rPr lang="en-US" sz="4400" dirty="0"/>
              <a:t>and </a:t>
            </a:r>
          </a:p>
          <a:p>
            <a:pPr algn="ctr"/>
            <a:r>
              <a:rPr lang="en-US" sz="4400" dirty="0"/>
              <a:t>Outside Activity</a:t>
            </a:r>
          </a:p>
        </p:txBody>
      </p:sp>
    </p:spTree>
    <p:extLst>
      <p:ext uri="{BB962C8B-B14F-4D97-AF65-F5344CB8AC3E}">
        <p14:creationId xmlns:p14="http://schemas.microsoft.com/office/powerpoint/2010/main" val="115280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Office of Compliance &amp; Ethics</a:t>
            </a:r>
          </a:p>
        </p:txBody>
      </p:sp>
      <p:pic>
        <p:nvPicPr>
          <p:cNvPr id="5" name="Picture 4" descr="Conflict Of Interest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598" y="1776549"/>
            <a:ext cx="4480560" cy="2987040"/>
          </a:xfrm>
          <a:prstGeom prst="rect">
            <a:avLst/>
          </a:prstGeom>
        </p:spPr>
      </p:pic>
    </p:spTree>
    <p:extLst>
      <p:ext uri="{BB962C8B-B14F-4D97-AF65-F5344CB8AC3E}">
        <p14:creationId xmlns:p14="http://schemas.microsoft.com/office/powerpoint/2010/main" val="70100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t>Outside Activity</a:t>
            </a:r>
          </a:p>
        </p:txBody>
      </p:sp>
      <p:sp>
        <p:nvSpPr>
          <p:cNvPr id="3" name="Content Placeholder 2"/>
          <p:cNvSpPr>
            <a:spLocks noGrp="1"/>
          </p:cNvSpPr>
          <p:nvPr>
            <p:ph idx="1"/>
          </p:nvPr>
        </p:nvSpPr>
        <p:spPr>
          <a:xfrm>
            <a:off x="2598335" y="1260910"/>
            <a:ext cx="8050000" cy="4683376"/>
          </a:xfrm>
        </p:spPr>
        <p:txBody>
          <a:bodyPr>
            <a:normAutofit/>
          </a:bodyPr>
          <a:lstStyle/>
          <a:p>
            <a:r>
              <a:rPr lang="en-US" dirty="0"/>
              <a:t>Includes consulting, employment, teaching, research, speaking engagements, or business matters, as well as managerial interests or positions or service on boards or commissions</a:t>
            </a:r>
          </a:p>
          <a:p>
            <a:r>
              <a:rPr lang="en-US" dirty="0"/>
              <a:t>May be compensated or uncompensated</a:t>
            </a:r>
          </a:p>
          <a:p>
            <a:r>
              <a:rPr lang="en-US" dirty="0"/>
              <a:t>Not a part of the employee’s assigned duties (including service), not representing the University, and the University provides no compensation</a:t>
            </a:r>
          </a:p>
          <a:p>
            <a:r>
              <a:rPr lang="en-US" dirty="0"/>
              <a:t>Generally, does not include participation in political, religious, social, fraternal, recreational or personal educational activities, unless:</a:t>
            </a:r>
          </a:p>
          <a:p>
            <a:pPr lvl="1"/>
            <a:r>
              <a:rPr lang="en-US" sz="1600" dirty="0"/>
              <a:t>the activity requires the provision of professional services, </a:t>
            </a:r>
          </a:p>
          <a:p>
            <a:pPr lvl="1"/>
            <a:r>
              <a:rPr lang="en-US" sz="1600" dirty="0"/>
              <a:t>the activity involves compensation other than the reimbursement of expenses, </a:t>
            </a:r>
          </a:p>
          <a:p>
            <a:pPr lvl="1"/>
            <a:r>
              <a:rPr lang="en-US" sz="1600" dirty="0"/>
              <a:t>the activity otherwise creates a material conflict of interest or commitment.</a:t>
            </a:r>
          </a:p>
          <a:p>
            <a:endParaRPr lang="en-US" sz="2200" dirty="0"/>
          </a:p>
          <a:p>
            <a:pPr marL="0" indent="0">
              <a:buNone/>
            </a:pPr>
            <a:endParaRPr lang="en-US" dirty="0"/>
          </a:p>
        </p:txBody>
      </p:sp>
    </p:spTree>
    <p:extLst>
      <p:ext uri="{BB962C8B-B14F-4D97-AF65-F5344CB8AC3E}">
        <p14:creationId xmlns:p14="http://schemas.microsoft.com/office/powerpoint/2010/main" val="174804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t>Conflict of Interest &amp; Conflict of Commitment</a:t>
            </a:r>
          </a:p>
        </p:txBody>
      </p:sp>
      <p:sp>
        <p:nvSpPr>
          <p:cNvPr id="3" name="Content Placeholder 2"/>
          <p:cNvSpPr>
            <a:spLocks noGrp="1"/>
          </p:cNvSpPr>
          <p:nvPr>
            <p:ph idx="1"/>
          </p:nvPr>
        </p:nvSpPr>
        <p:spPr>
          <a:xfrm>
            <a:off x="2039535" y="1244856"/>
            <a:ext cx="8602339" cy="4674029"/>
          </a:xfrm>
        </p:spPr>
        <p:txBody>
          <a:bodyPr>
            <a:normAutofit fontScale="92500" lnSpcReduction="10000"/>
          </a:bodyPr>
          <a:lstStyle/>
          <a:p>
            <a:r>
              <a:rPr lang="en-US" sz="2100" i="1" dirty="0"/>
              <a:t>Conflict of Interes</a:t>
            </a:r>
            <a:r>
              <a:rPr lang="en-US" sz="2000" i="1" dirty="0"/>
              <a:t>t</a:t>
            </a:r>
            <a:r>
              <a:rPr lang="en-US" sz="2000" dirty="0"/>
              <a:t>:  Focuses on a financial, economic, professional or personal </a:t>
            </a:r>
            <a:r>
              <a:rPr lang="en-US" sz="2000" u="sng" dirty="0"/>
              <a:t>gain, interest or advantage </a:t>
            </a:r>
            <a:r>
              <a:rPr lang="en-US" sz="2000" dirty="0"/>
              <a:t>of any kind from the person’s position with the University in a manner that may (or may appear to):</a:t>
            </a:r>
          </a:p>
          <a:p>
            <a:pPr lvl="2"/>
            <a:r>
              <a:rPr lang="en-US" sz="1600" dirty="0"/>
              <a:t>inappropriately influence the person’s professional judgment, </a:t>
            </a:r>
          </a:p>
          <a:p>
            <a:pPr lvl="2"/>
            <a:r>
              <a:rPr lang="en-US" sz="1600" dirty="0"/>
              <a:t>compromise the person’s abilities to carry out institutional responsibilities, </a:t>
            </a:r>
          </a:p>
          <a:p>
            <a:pPr lvl="2"/>
            <a:r>
              <a:rPr lang="en-US" sz="1600" dirty="0"/>
              <a:t>adversely affect the educational programs and professional careers of individual students and faculty members, or </a:t>
            </a:r>
          </a:p>
          <a:p>
            <a:pPr lvl="2"/>
            <a:r>
              <a:rPr lang="en-US" sz="1600" dirty="0"/>
              <a:t>misuse or re-allocate University personnel and resources for private gain.  </a:t>
            </a:r>
          </a:p>
          <a:p>
            <a:r>
              <a:rPr lang="en-US" sz="2100" i="1" dirty="0"/>
              <a:t>Conflict of Commitment</a:t>
            </a:r>
            <a:r>
              <a:rPr lang="en-US" sz="2100" dirty="0"/>
              <a:t>:  </a:t>
            </a:r>
            <a:r>
              <a:rPr lang="en-US" sz="2000" dirty="0"/>
              <a:t>Focuses on the </a:t>
            </a:r>
            <a:r>
              <a:rPr lang="en-US" sz="2000" u="sng" dirty="0"/>
              <a:t>distribution of effort </a:t>
            </a:r>
            <a:r>
              <a:rPr lang="en-US" sz="2000" dirty="0"/>
              <a:t>between a University appointment, obligation, or commitment versus the effort devoted to external professionally-related or personal activities. </a:t>
            </a:r>
          </a:p>
          <a:p>
            <a:pPr lvl="2"/>
            <a:r>
              <a:rPr lang="en-US" sz="1600" dirty="0"/>
              <a:t>Assesses the burden on, or interference with, the employee’s primary obligations and commitments to the University. </a:t>
            </a:r>
          </a:p>
          <a:p>
            <a:pPr lvl="2"/>
            <a:r>
              <a:rPr lang="en-US" sz="1600" dirty="0"/>
              <a:t>Individualized determination considering the employee’s specific work responsibilities and obligations to FAU, including, but not limited to:</a:t>
            </a:r>
          </a:p>
          <a:p>
            <a:pPr lvl="3"/>
            <a:r>
              <a:rPr lang="en-US" sz="1600" dirty="0"/>
              <a:t>Job description/offer letter regarding expectations and duties</a:t>
            </a:r>
          </a:p>
          <a:p>
            <a:pPr lvl="3"/>
            <a:r>
              <a:rPr lang="en-US" sz="1600" dirty="0"/>
              <a:t>Performance appraisals</a:t>
            </a:r>
          </a:p>
          <a:p>
            <a:pPr lvl="3"/>
            <a:r>
              <a:rPr lang="en-US" sz="1600" dirty="0"/>
              <a:t>Benchmarks for assessment</a:t>
            </a:r>
          </a:p>
          <a:p>
            <a:pPr lvl="3"/>
            <a:r>
              <a:rPr lang="en-US" sz="1600" dirty="0"/>
              <a:t>Expectations outside of regular business hours</a:t>
            </a:r>
          </a:p>
          <a:p>
            <a:pPr lvl="1"/>
            <a:endParaRPr lang="en-US" sz="1600" dirty="0"/>
          </a:p>
        </p:txBody>
      </p:sp>
    </p:spTree>
    <p:extLst>
      <p:ext uri="{BB962C8B-B14F-4D97-AF65-F5344CB8AC3E}">
        <p14:creationId xmlns:p14="http://schemas.microsoft.com/office/powerpoint/2010/main" val="170932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Prohibited Conflicts</a:t>
            </a:r>
            <a:br>
              <a:rPr lang="en-US" dirty="0"/>
            </a:br>
            <a:r>
              <a:rPr lang="en-US" sz="1800" dirty="0"/>
              <a:t>(Florida Code of Ethics)</a:t>
            </a:r>
          </a:p>
        </p:txBody>
      </p:sp>
      <p:sp>
        <p:nvSpPr>
          <p:cNvPr id="3" name="Content Placeholder 2"/>
          <p:cNvSpPr>
            <a:spLocks noGrp="1"/>
          </p:cNvSpPr>
          <p:nvPr>
            <p:ph idx="1"/>
          </p:nvPr>
        </p:nvSpPr>
        <p:spPr>
          <a:xfrm>
            <a:off x="2039535" y="1244856"/>
            <a:ext cx="9063894" cy="4674029"/>
          </a:xfrm>
        </p:spPr>
        <p:txBody>
          <a:bodyPr>
            <a:normAutofit/>
          </a:bodyPr>
          <a:lstStyle/>
          <a:p>
            <a:r>
              <a:rPr lang="en-US" dirty="0"/>
              <a:t>Renting or selling any goods, services or property to the University (including certain relatives)</a:t>
            </a:r>
          </a:p>
          <a:p>
            <a:r>
              <a:rPr lang="en-US" dirty="0"/>
              <a:t>Having an outside employment or a contractual relationship with any business entity which is doing business with the University, compensated or uncompensated; </a:t>
            </a:r>
          </a:p>
          <a:p>
            <a:r>
              <a:rPr lang="en-US" dirty="0"/>
              <a:t>Soliciting or accepting anything of value, including gifts, loans, rewards, promise of future employment, favor or service if the employee knows or should have known that it was given to influence their professional judgment or official action; </a:t>
            </a:r>
          </a:p>
          <a:p>
            <a:r>
              <a:rPr lang="en-US" dirty="0"/>
              <a:t>Using or attempting to use your official position or any property or resource that is within your trust to obtain special privilege, benefit, or exemption for yourself or others; and </a:t>
            </a:r>
          </a:p>
          <a:p>
            <a:r>
              <a:rPr lang="en-US" dirty="0"/>
              <a:t>Claiming to represent the University or using University letterhead or the University seal, logos, or other marks in connection with any outside employment or activity, unless authorized in writing. </a:t>
            </a:r>
          </a:p>
          <a:p>
            <a:r>
              <a:rPr lang="en-US" dirty="0"/>
              <a:t>Certain transactions and business relationship may be exempted or waived</a:t>
            </a:r>
          </a:p>
        </p:txBody>
      </p:sp>
    </p:spTree>
    <p:extLst>
      <p:ext uri="{BB962C8B-B14F-4D97-AF65-F5344CB8AC3E}">
        <p14:creationId xmlns:p14="http://schemas.microsoft.com/office/powerpoint/2010/main" val="379651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t>University Policy (8.3)</a:t>
            </a:r>
          </a:p>
        </p:txBody>
      </p:sp>
      <p:sp>
        <p:nvSpPr>
          <p:cNvPr id="3" name="Content Placeholder 2"/>
          <p:cNvSpPr>
            <a:spLocks noGrp="1"/>
          </p:cNvSpPr>
          <p:nvPr>
            <p:ph idx="1"/>
          </p:nvPr>
        </p:nvSpPr>
        <p:spPr>
          <a:xfrm>
            <a:off x="2039535" y="1244856"/>
            <a:ext cx="8898431" cy="4674029"/>
          </a:xfrm>
        </p:spPr>
        <p:txBody>
          <a:bodyPr>
            <a:normAutofit/>
          </a:bodyPr>
          <a:lstStyle/>
          <a:p>
            <a:r>
              <a:rPr lang="en-US" dirty="0"/>
              <a:t>Employees may engage in outside activities to further the dissemination and use of the knowledge and expertise; and/or advance the professional competence and reputation of the employee</a:t>
            </a:r>
          </a:p>
          <a:p>
            <a:r>
              <a:rPr lang="en-US" dirty="0"/>
              <a:t>Regulations and laws that must be considered in the area of conflicts of interest and conflicts of commitment, include without limitation: </a:t>
            </a:r>
          </a:p>
          <a:p>
            <a:pPr lvl="1"/>
            <a:r>
              <a:rPr lang="en-US" sz="1400" dirty="0"/>
              <a:t>Florida Code of Ethics and other statutory provisions; </a:t>
            </a:r>
          </a:p>
          <a:p>
            <a:pPr lvl="1"/>
            <a:r>
              <a:rPr lang="en-US" sz="1400" dirty="0"/>
              <a:t>University regulations and policies; </a:t>
            </a:r>
          </a:p>
          <a:p>
            <a:pPr lvl="1"/>
            <a:r>
              <a:rPr lang="en-US" sz="1400" dirty="0"/>
              <a:t>Collective bargaining agreements (UFF CBA Article 19); and</a:t>
            </a:r>
          </a:p>
          <a:p>
            <a:pPr lvl="1"/>
            <a:r>
              <a:rPr lang="en-US" sz="1400" dirty="0"/>
              <a:t>Rules of National Collegiate Athletic Association (NCAA)</a:t>
            </a:r>
          </a:p>
          <a:p>
            <a:r>
              <a:rPr lang="en-US" dirty="0"/>
              <a:t>Conflicts depend on the situation in which an individual is placed, rather than the character or actions of the individual</a:t>
            </a:r>
          </a:p>
          <a:p>
            <a:pPr lvl="1"/>
            <a:r>
              <a:rPr lang="en-US" sz="1400" dirty="0"/>
              <a:t>some (but not all) conflicts may be permitted with a Management Plan</a:t>
            </a:r>
          </a:p>
          <a:p>
            <a:pPr marL="227013" lvl="1" indent="-227013"/>
            <a:r>
              <a:rPr lang="en-US" dirty="0">
                <a:solidFill>
                  <a:srgbClr val="00B0F0"/>
                </a:solidFill>
              </a:rPr>
              <a:t>► Employees must disclose outside activities and certain financial interests for supervisory review and approval (i.e., conflict clearance).  </a:t>
            </a:r>
          </a:p>
          <a:p>
            <a:pPr lvl="1"/>
            <a:endParaRPr lang="en-US" sz="1600" dirty="0"/>
          </a:p>
        </p:txBody>
      </p:sp>
    </p:spTree>
    <p:extLst>
      <p:ext uri="{BB962C8B-B14F-4D97-AF65-F5344CB8AC3E}">
        <p14:creationId xmlns:p14="http://schemas.microsoft.com/office/powerpoint/2010/main" val="68028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Reporting Requirements</a:t>
            </a:r>
            <a:br>
              <a:rPr lang="en-US" dirty="0"/>
            </a:br>
            <a:endParaRPr lang="en-US" sz="1800" dirty="0">
              <a:solidFill>
                <a:srgbClr val="00B0F0"/>
              </a:solidFill>
            </a:endParaRPr>
          </a:p>
        </p:txBody>
      </p:sp>
      <p:sp>
        <p:nvSpPr>
          <p:cNvPr id="3" name="Content Placeholder 2"/>
          <p:cNvSpPr>
            <a:spLocks noGrp="1"/>
          </p:cNvSpPr>
          <p:nvPr>
            <p:ph idx="1"/>
          </p:nvPr>
        </p:nvSpPr>
        <p:spPr>
          <a:xfrm>
            <a:off x="2039535" y="1244856"/>
            <a:ext cx="9002091" cy="5205105"/>
          </a:xfrm>
        </p:spPr>
        <p:txBody>
          <a:bodyPr>
            <a:normAutofit fontScale="77500" lnSpcReduction="20000"/>
          </a:bodyPr>
          <a:lstStyle/>
          <a:p>
            <a:r>
              <a:rPr lang="en-US" sz="2300" dirty="0">
                <a:solidFill>
                  <a:srgbClr val="00B0F0"/>
                </a:solidFill>
              </a:rPr>
              <a:t>All FAU employees possessing at least a .5 appointment at the University, other than student employees, OPS employees and graduate teaching assistants, and any University employee engaged in the design, conduct, or reporting of research regardless of FTE, full-time, or part-time status are required to complete an outside activity report in a form directed by the University on or before Sept 30 of each year (or the commencement of employment with FAU if this occurs after Sept 30).  </a:t>
            </a:r>
          </a:p>
          <a:p>
            <a:r>
              <a:rPr lang="en-US" sz="2300" dirty="0">
                <a:solidFill>
                  <a:srgbClr val="00B0F0"/>
                </a:solidFill>
              </a:rPr>
              <a:t>If an employee has no information to disclose, a report must still be completed</a:t>
            </a:r>
            <a:r>
              <a:rPr lang="en-US" sz="2300" dirty="0"/>
              <a:t>.  </a:t>
            </a:r>
          </a:p>
          <a:p>
            <a:r>
              <a:rPr lang="en-US" sz="2300" dirty="0">
                <a:solidFill>
                  <a:srgbClr val="00B0F0"/>
                </a:solidFill>
              </a:rPr>
              <a:t>Includes outside activity occurring during times during which the employee is on leave or has no active appointment (inclusive of summer or other off periods for 9-month appointments).</a:t>
            </a:r>
            <a:r>
              <a:rPr lang="en-US" sz="2300" dirty="0"/>
              <a:t>  </a:t>
            </a:r>
          </a:p>
          <a:p>
            <a:r>
              <a:rPr lang="en-US" sz="2300" dirty="0"/>
              <a:t>If a change in the information occurs prior to the next reporting date, a new disclosure report must be submitted for approval prior to commencement of a new activity</a:t>
            </a:r>
          </a:p>
          <a:p>
            <a:r>
              <a:rPr lang="en-US" sz="2300" dirty="0"/>
              <a:t>Disclosures may be made for anticipated activities of a similar nature that have smaller lead time</a:t>
            </a:r>
          </a:p>
          <a:p>
            <a:r>
              <a:rPr lang="en-US" sz="2300" dirty="0"/>
              <a:t>Part-time, student, or OPS employees, including adjuncts and GTAs, as well as volunteers, emeritus faculty, and affiliates are generally but not required  to report unless:</a:t>
            </a:r>
          </a:p>
          <a:p>
            <a:pPr lvl="1"/>
            <a:r>
              <a:rPr lang="en-US" sz="2100" dirty="0"/>
              <a:t>they are engaged in the design, conduct or reporting or research, or </a:t>
            </a:r>
          </a:p>
          <a:p>
            <a:pPr lvl="1"/>
            <a:r>
              <a:rPr lang="en-US" sz="2100" dirty="0"/>
              <a:t>they are asked to complete a disclosure by their supervisor for conflict review</a:t>
            </a:r>
          </a:p>
          <a:p>
            <a:r>
              <a:rPr lang="en-US" sz="2300" dirty="0"/>
              <a:t>Separate disclosures are required for sponsored projects (</a:t>
            </a:r>
            <a:r>
              <a:rPr lang="en-US" sz="2100" dirty="0"/>
              <a:t>different FCOI criteria)</a:t>
            </a:r>
          </a:p>
          <a:p>
            <a:endParaRPr lang="en-US" dirty="0"/>
          </a:p>
          <a:p>
            <a:endParaRPr lang="en-US" dirty="0"/>
          </a:p>
          <a:p>
            <a:endParaRPr lang="en-US" dirty="0"/>
          </a:p>
        </p:txBody>
      </p:sp>
    </p:spTree>
    <p:extLst>
      <p:ext uri="{BB962C8B-B14F-4D97-AF65-F5344CB8AC3E}">
        <p14:creationId xmlns:p14="http://schemas.microsoft.com/office/powerpoint/2010/main" val="302006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Reportable Activity &amp; Interests	 </a:t>
            </a:r>
            <a:br>
              <a:rPr lang="en-US" dirty="0"/>
            </a:br>
            <a:endParaRPr lang="en-US" sz="1800" dirty="0"/>
          </a:p>
        </p:txBody>
      </p:sp>
      <p:sp>
        <p:nvSpPr>
          <p:cNvPr id="3" name="Content Placeholder 2"/>
          <p:cNvSpPr>
            <a:spLocks noGrp="1"/>
          </p:cNvSpPr>
          <p:nvPr>
            <p:ph idx="1"/>
          </p:nvPr>
        </p:nvSpPr>
        <p:spPr>
          <a:xfrm>
            <a:off x="2039535" y="1244857"/>
            <a:ext cx="8985516" cy="4841312"/>
          </a:xfrm>
        </p:spPr>
        <p:txBody>
          <a:bodyPr>
            <a:normAutofit/>
          </a:bodyPr>
          <a:lstStyle/>
          <a:p>
            <a:pPr marL="227013" lvl="1" indent="-227013"/>
            <a:r>
              <a:rPr lang="en-US" dirty="0"/>
              <a:t>Management, employment, or consulting activities, including without limitation:</a:t>
            </a:r>
          </a:p>
          <a:p>
            <a:pPr marL="684213" lvl="2" indent="-227013"/>
            <a:r>
              <a:rPr lang="en-US" sz="1600" dirty="0"/>
              <a:t>entities which do business or compete with the University, including competition for grants</a:t>
            </a:r>
          </a:p>
          <a:p>
            <a:pPr marL="227013" lvl="1" indent="-227013"/>
            <a:r>
              <a:rPr lang="en-US" dirty="0"/>
              <a:t>Candidacy for public office or service on a professional board</a:t>
            </a:r>
          </a:p>
          <a:p>
            <a:pPr marL="227013" lvl="1" indent="-227013"/>
            <a:r>
              <a:rPr lang="en-US" dirty="0"/>
              <a:t>Outside activities that involve more than an incidental use of university facilities, equipment or services or university student(s) or employee(s) under your supervision</a:t>
            </a:r>
          </a:p>
          <a:p>
            <a:pPr lvl="0"/>
            <a:r>
              <a:rPr lang="en-US" dirty="0"/>
              <a:t>Outside activities involving: (i) any research funded, directly or indirectly, by a domestic or foreign institution or entity, (ii) a research collaboration with scientists or researchers, or (iii) use of the University’s intellectual property</a:t>
            </a:r>
          </a:p>
          <a:p>
            <a:pPr marL="227013" lvl="1" indent="-227013"/>
            <a:r>
              <a:rPr lang="en-US" dirty="0"/>
              <a:t>Professional compensated activities, including, but not limited to teaching at another domestic or foreign institution or retention as an expert witness</a:t>
            </a:r>
          </a:p>
          <a:p>
            <a:pPr marL="227013" lvl="1" indent="-227013"/>
            <a:r>
              <a:rPr lang="en-US" dirty="0"/>
              <a:t>Financial interests (including financial or managerial interests of your spouse &amp; children) if there is a relationship with the University, its DSOs or your assignment </a:t>
            </a:r>
          </a:p>
          <a:p>
            <a:pPr marL="227013" lvl="1" indent="-227013"/>
            <a:r>
              <a:rPr lang="en-US" b="0" i="0" dirty="0">
                <a:effectLst/>
                <a:latin typeface="+mj-lt"/>
              </a:rPr>
              <a:t>UFF-FAU CBA </a:t>
            </a:r>
            <a:r>
              <a:rPr lang="en-US" b="0" i="0" u="none" strike="noStrike" dirty="0">
                <a:effectLst/>
                <a:latin typeface="+mj-lt"/>
                <a:hlinkClick r:id="rId2">
                  <a:extLst>
                    <a:ext uri="{A12FA001-AC4F-418D-AE19-62706E023703}">
                      <ahyp:hlinkClr xmlns:ahyp="http://schemas.microsoft.com/office/drawing/2018/hyperlinkcolor" val="tx"/>
                    </a:ext>
                  </a:extLst>
                </a:hlinkClick>
              </a:rPr>
              <a:t>Appendix J</a:t>
            </a:r>
            <a:r>
              <a:rPr lang="en-US" b="0" i="0" dirty="0">
                <a:effectLst/>
                <a:latin typeface="+mj-lt"/>
              </a:rPr>
              <a:t> has examples of reportable and nonreportable activities</a:t>
            </a:r>
            <a:endParaRPr lang="en-US" dirty="0">
              <a:latin typeface="+mj-lt"/>
            </a:endParaRPr>
          </a:p>
          <a:p>
            <a:pPr marL="684213" lvl="2" indent="-227013"/>
            <a:r>
              <a:rPr lang="en-US" sz="1600" dirty="0">
                <a:latin typeface="+mj-lt"/>
              </a:rPr>
              <a:t>Nonreportable examples: Volunteering or community service unrelated to your area of expertise, personal hobbies, serving as an external reviewer, reviewing proposals, or participating in conferences while representing FAU</a:t>
            </a:r>
            <a:endParaRPr lang="en-US" sz="1600" dirty="0"/>
          </a:p>
          <a:p>
            <a:pPr marL="227013" lvl="1" indent="-227013"/>
            <a:endParaRPr lang="en-US" dirty="0"/>
          </a:p>
          <a:p>
            <a:pPr marL="227013" lvl="1" indent="-227013"/>
            <a:endParaRPr lang="en-US" dirty="0"/>
          </a:p>
          <a:p>
            <a:pPr marL="227013" lvl="1" indent="-227013"/>
            <a:endParaRPr lang="en-US" dirty="0"/>
          </a:p>
          <a:p>
            <a:pPr marL="0" indent="0">
              <a:buNone/>
            </a:pPr>
            <a:endParaRPr lang="en-US" dirty="0"/>
          </a:p>
          <a:p>
            <a:endParaRPr lang="en-US" dirty="0"/>
          </a:p>
        </p:txBody>
      </p:sp>
    </p:spTree>
    <p:extLst>
      <p:ext uri="{BB962C8B-B14F-4D97-AF65-F5344CB8AC3E}">
        <p14:creationId xmlns:p14="http://schemas.microsoft.com/office/powerpoint/2010/main" val="8358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t>Review Procedures</a:t>
            </a:r>
          </a:p>
        </p:txBody>
      </p:sp>
      <p:sp>
        <p:nvSpPr>
          <p:cNvPr id="3" name="Content Placeholder 2"/>
          <p:cNvSpPr>
            <a:spLocks noGrp="1"/>
          </p:cNvSpPr>
          <p:nvPr>
            <p:ph idx="1"/>
          </p:nvPr>
        </p:nvSpPr>
        <p:spPr>
          <a:xfrm>
            <a:off x="2039535" y="1244856"/>
            <a:ext cx="8864439" cy="4674029"/>
          </a:xfrm>
        </p:spPr>
        <p:txBody>
          <a:bodyPr>
            <a:normAutofit/>
          </a:bodyPr>
          <a:lstStyle/>
          <a:p>
            <a:r>
              <a:rPr lang="en-US" dirty="0"/>
              <a:t>Responsibility for disclosure rests with the individual employee</a:t>
            </a:r>
          </a:p>
          <a:p>
            <a:r>
              <a:rPr lang="en-US" dirty="0"/>
              <a:t>Review and oversight responsibility rests primarily with the chair, director, or supervisor, and the applicable dean or vice president</a:t>
            </a:r>
          </a:p>
          <a:p>
            <a:pPr marL="227013" lvl="1" indent="-227013"/>
            <a:r>
              <a:rPr lang="en-US" dirty="0"/>
              <a:t>A conference is encouraged between the faculty or staff member and his or her chair or other immediate supervisor if there are any questions or concerns </a:t>
            </a:r>
          </a:p>
          <a:p>
            <a:pPr marL="227013" lvl="1" indent="-227013"/>
            <a:r>
              <a:rPr lang="en-US" dirty="0"/>
              <a:t>A COI Review Committee has been established as a resource for conflict questions</a:t>
            </a:r>
          </a:p>
          <a:p>
            <a:pPr marL="227013" lvl="1" indent="-227013"/>
            <a:r>
              <a:rPr lang="en-US" dirty="0"/>
              <a:t>If the activity or interest commences without disclosure and approval, and a conflict of interest or conflict of commitment is later determined, the employee may be asked to cease or modify the activity or divest itself of the financial interest</a:t>
            </a:r>
          </a:p>
          <a:p>
            <a:pPr marL="227013" lvl="1" indent="-227013"/>
            <a:r>
              <a:rPr lang="en-US" dirty="0">
                <a:solidFill>
                  <a:srgbClr val="00B0F0"/>
                </a:solidFill>
              </a:rPr>
              <a:t>Review may be required by the Chief Compliance &amp; Ethics Officer for integrity concerns regarding outside activity by certain employees involved in research</a:t>
            </a:r>
          </a:p>
          <a:p>
            <a:pPr marL="684213" lvl="2" indent="-227013"/>
            <a:r>
              <a:rPr lang="en-US" dirty="0">
                <a:hlinkClick r:id="rId2"/>
              </a:rPr>
              <a:t>Section 1012.977, F.S.</a:t>
            </a:r>
            <a:r>
              <a:rPr lang="en-US" dirty="0"/>
              <a:t> </a:t>
            </a:r>
            <a:r>
              <a:rPr lang="en-US" u="sng" dirty="0">
                <a:solidFill>
                  <a:srgbClr val="00B0F0"/>
                </a:solidFill>
              </a:rPr>
              <a:t>requires</a:t>
            </a:r>
            <a:r>
              <a:rPr lang="en-US" dirty="0">
                <a:solidFill>
                  <a:srgbClr val="00B0F0"/>
                </a:solidFill>
              </a:rPr>
              <a:t> suspension without pay for failure to disclose</a:t>
            </a:r>
          </a:p>
        </p:txBody>
      </p:sp>
    </p:spTree>
    <p:extLst>
      <p:ext uri="{BB962C8B-B14F-4D97-AF65-F5344CB8AC3E}">
        <p14:creationId xmlns:p14="http://schemas.microsoft.com/office/powerpoint/2010/main" val="133902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t>Considerations &amp; Takeaways</a:t>
            </a:r>
          </a:p>
        </p:txBody>
      </p:sp>
      <p:sp>
        <p:nvSpPr>
          <p:cNvPr id="3" name="Content Placeholder 2"/>
          <p:cNvSpPr>
            <a:spLocks noGrp="1"/>
          </p:cNvSpPr>
          <p:nvPr>
            <p:ph idx="1"/>
          </p:nvPr>
        </p:nvSpPr>
        <p:spPr>
          <a:xfrm>
            <a:off x="2039535" y="1244856"/>
            <a:ext cx="9070917" cy="4674029"/>
          </a:xfrm>
        </p:spPr>
        <p:txBody>
          <a:bodyPr>
            <a:normAutofit fontScale="92500" lnSpcReduction="20000"/>
          </a:bodyPr>
          <a:lstStyle/>
          <a:p>
            <a:r>
              <a:rPr lang="en-US" dirty="0"/>
              <a:t>Outside activities or financial interests which are prohibited by state law, including without limitation the Florida Code of Ethics, cannot be allowed. </a:t>
            </a:r>
          </a:p>
          <a:p>
            <a:pPr lvl="1"/>
            <a:r>
              <a:rPr lang="en-US" sz="1700" dirty="0"/>
              <a:t>Limited statutory exceptions (e.g., sole source, sponsored research, etc.)</a:t>
            </a:r>
          </a:p>
          <a:p>
            <a:pPr lvl="1"/>
            <a:r>
              <a:rPr lang="en-US" sz="1700" dirty="0"/>
              <a:t>May not be mitigated with a management plan</a:t>
            </a:r>
          </a:p>
          <a:p>
            <a:r>
              <a:rPr lang="en-US" dirty="0"/>
              <a:t>Outside activities involving students or employees under your supervision are discouraged </a:t>
            </a:r>
          </a:p>
          <a:p>
            <a:r>
              <a:rPr lang="en-US" dirty="0"/>
              <a:t>Non-incidental use of university equipment, facilities or services must be approved prior to the activity &amp; available to others</a:t>
            </a:r>
          </a:p>
          <a:p>
            <a:r>
              <a:rPr lang="en-US" dirty="0"/>
              <a:t>Employee engaging in outside activities must recognize that they are performing such activities as an individual and not on behalf of the University </a:t>
            </a:r>
          </a:p>
          <a:p>
            <a:r>
              <a:rPr lang="en-US" dirty="0"/>
              <a:t>Whether an activity or interest involves a conflict is dependent on the specific facts, which underscores the importance of disclosure and discussion of possible conflicts.</a:t>
            </a:r>
          </a:p>
          <a:p>
            <a:r>
              <a:rPr lang="en-US" dirty="0"/>
              <a:t>Recommended that full-time faculty engage in no more than eight (8) hours per week on outside activities </a:t>
            </a:r>
          </a:p>
          <a:p>
            <a:r>
              <a:rPr lang="en-US" dirty="0"/>
              <a:t>Visit the </a:t>
            </a:r>
            <a:r>
              <a:rPr lang="en-US" dirty="0">
                <a:hlinkClick r:id="rId2"/>
              </a:rPr>
              <a:t>Reporting Outside Activity FAQs</a:t>
            </a:r>
            <a:r>
              <a:rPr lang="en-US" dirty="0"/>
              <a:t> page for further guidance</a:t>
            </a:r>
          </a:p>
          <a:p>
            <a:r>
              <a:rPr lang="en-US" dirty="0"/>
              <a:t>Disclose</a:t>
            </a:r>
          </a:p>
          <a:p>
            <a:r>
              <a:rPr lang="en-US" dirty="0"/>
              <a:t>Disclose</a:t>
            </a:r>
          </a:p>
          <a:p>
            <a:r>
              <a:rPr lang="en-US" dirty="0"/>
              <a:t>Disclose</a:t>
            </a:r>
          </a:p>
          <a:p>
            <a:endParaRPr lang="en-US" dirty="0"/>
          </a:p>
        </p:txBody>
      </p:sp>
    </p:spTree>
    <p:extLst>
      <p:ext uri="{BB962C8B-B14F-4D97-AF65-F5344CB8AC3E}">
        <p14:creationId xmlns:p14="http://schemas.microsoft.com/office/powerpoint/2010/main" val="3722530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1415</Words>
  <Application>Microsoft Office PowerPoint</Application>
  <PresentationFormat>Widescreen</PresentationFormat>
  <Paragraphs>90</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Office of Compliance and Ethics</vt:lpstr>
      <vt:lpstr>Outside Activity</vt:lpstr>
      <vt:lpstr>Conflict of Interest &amp; Conflict of Commitment</vt:lpstr>
      <vt:lpstr>Prohibited Conflicts (Florida Code of Ethics)</vt:lpstr>
      <vt:lpstr>University Policy (8.3)</vt:lpstr>
      <vt:lpstr>Reporting Requirements </vt:lpstr>
      <vt:lpstr>Reportable Activity &amp; Interests   </vt:lpstr>
      <vt:lpstr>Review Procedures</vt:lpstr>
      <vt:lpstr>Considerations &amp; Takeaways</vt:lpstr>
      <vt:lpstr>Office of Compliance &amp;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Elizabeth Rubin</cp:lastModifiedBy>
  <cp:revision>77</cp:revision>
  <dcterms:created xsi:type="dcterms:W3CDTF">2019-04-17T14:47:58Z</dcterms:created>
  <dcterms:modified xsi:type="dcterms:W3CDTF">2022-08-22T15:14:23Z</dcterms:modified>
</cp:coreProperties>
</file>